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83" r:id="rId5"/>
    <p:sldId id="289" r:id="rId6"/>
    <p:sldId id="284" r:id="rId7"/>
    <p:sldId id="286" r:id="rId8"/>
    <p:sldId id="276" r:id="rId9"/>
    <p:sldId id="277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25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E1A6B-309A-43EA-B5AA-4A973998898E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66B4B-E50F-484D-8019-F0EDED42A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9303D-CC1D-4F2F-BE86-D13D4276D47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DE43-91B7-4E0F-977A-44BDB3EBD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84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9C50B-B3F2-4BFB-A874-D5C478E47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222CDC-50F3-4AF7-894A-D6C24482C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599E66-1DDA-430A-8E85-3DC8CBE9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AD5B-BE8E-4BD6-B47B-1855E0C18E58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3BF376-72DA-4844-AD85-30F106DB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3D4964-1EC2-45A1-9996-3D79B323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92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B37CC7-19C7-4DFA-AC69-3FF61944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68F08A3-DCB4-47CE-8EF5-327D92867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F13B18-041A-4677-87B7-A100F52C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D832-0C78-4F67-A1D3-BD0011861D26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152916-E7CA-466D-B1F2-51DA3FDC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2DBA52-E89D-40EC-87B2-BC0D4A65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22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026B1E-79B0-422C-8F66-2B0823681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B6046C-3296-46A3-A2B6-BE7A2248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5A8590-5CF7-4D0B-870F-F7A761C8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69E3-08D8-46B0-ADC6-3E93159C5DD7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028D2F-01B9-4C71-8ED1-3602548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8ED488-B73A-450F-B634-2CEE0A79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3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AFE30-487B-44DB-B565-BED9215B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694A89-92F3-4F10-BDC4-A065F8222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CDA7C1-A365-47B4-B800-2E016D92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285B-1658-4BCD-83E0-78C94A8AB447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9FB0B-26DE-4A11-88FF-235F1F0B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E9DCBE-CFF1-46EB-BB98-22F4BF05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7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DE13A4-CBF7-4F30-AF2B-5078533F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A96BAC-E64A-4704-8259-B40EAEE6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DFDDB0-6F75-4280-AC4B-6356948A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5190-7D36-4CFB-9EDB-6BD2BABD6865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C7BAA7-5741-4FF5-BFF5-86F95C36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4B2EC6-97E0-4AA9-9885-0274D0BA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3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9061E3-410D-42D9-B060-4D3CDF7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ADD71D-8F13-45DA-8690-1272F9A20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BB27B8-1CAE-49A8-8760-E97A4BA2F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A49002-0B66-4C2C-B3C9-A32C92BA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B26-B069-4A7A-A955-8042EB7098AB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1A587C-6BFB-45FD-A336-CCC753BF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71717A-B6CF-4AB8-8FA1-92A09A58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5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A4AF5E-5BD0-4013-AD2D-45375E6E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106179-8E39-4215-B3F2-A263D4DAD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24E905-094F-4905-872A-195EED4A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1DFEB88-2E6A-4B34-AF6D-5B72F1A15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930BC-9F01-4675-8559-AA824AE4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9C47DC2-94DC-48D7-8D7F-CEBE0350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0597-F5A7-4977-9FBE-DA858B84CB77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CAF0087-289E-4D06-A244-B3FAE756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49095BB-DE52-44AE-AF86-8034A334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52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FD680-4A78-4497-9E9A-F46408DE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3A66B0-D1D3-42B6-8F67-DA5483FB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2430-165B-491E-A45E-ACB00A278344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650BA5C-D1E7-4545-A9BF-AF102D39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70285B-A567-4657-9291-0A8AF432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87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2649092-2A40-413E-9872-46EFD7D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1F69-3D32-4460-B20E-BED9CCC3A409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F70D65-B926-4EC1-BCA7-E0528481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045747-BAFE-4925-9A7E-E735131F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81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C8F6C4-2819-456C-8F92-B738F5A4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D5E2EA-8DE5-4175-BF03-EC67B94A0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1CD8E9-A10D-4CF2-8131-68284F612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A2BFB4-BFC4-42CA-993E-968B3E81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F38-D9C6-4937-AC07-93BB43455F33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C3C299-E79C-434F-8480-49E36C06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6D8647-2026-4B4F-B35D-5B1035D0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11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58A049-4C41-4C41-A884-F3CD6B97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2D320E5-51F0-4F06-8D78-090C79A32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490A58-4D6A-4093-A127-83DFF2EAB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084B1D-DB25-469F-9E73-A4A05857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2FFF-BC93-456C-8562-22211C4C44E3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77998D-CB9E-4E99-9BD0-FCE14832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CA3AB0-E92E-45D3-8855-D4C618AB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4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FC47D-80F8-474C-BE6C-EB2FE5F4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A7601-D99D-4F95-A762-6A99E16BD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E6D8DC-F5E8-4140-A5C4-0067076B8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0AFE-68BF-4F4E-84D5-2B6324081ACD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16587F-BCDF-4ACA-A628-74910D677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E81EC6-81DC-4A74-9ECF-B9CE1EC2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2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te.susu.ru/br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17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EA663D-27CE-4865-9813-90766860B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3" y="21322"/>
            <a:ext cx="12173737" cy="68366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9DAFEAE-77A6-4ADD-A7FF-356B8BFC3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11071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cap="all" dirty="0">
                <a:solidFill>
                  <a:schemeClr val="bg1"/>
                </a:solidFill>
              </a:rPr>
              <a:t>О </a:t>
            </a:r>
            <a:r>
              <a:rPr lang="ru-RU" sz="2000" cap="all" dirty="0" err="1">
                <a:solidFill>
                  <a:schemeClr val="bg1"/>
                </a:solidFill>
              </a:rPr>
              <a:t>балльно-рейтинговой</a:t>
            </a:r>
            <a:r>
              <a:rPr lang="ru-RU" sz="2000" cap="all" dirty="0">
                <a:solidFill>
                  <a:schemeClr val="bg1"/>
                </a:solidFill>
              </a:rPr>
              <a:t> системе оценивания результатов </a:t>
            </a:r>
            <a:r>
              <a:rPr lang="ru-RU" sz="2000" cap="all" dirty="0" smtClean="0">
                <a:solidFill>
                  <a:schemeClr val="bg1"/>
                </a:solidFill>
              </a:rPr>
              <a:t>УЧЕБНОЙ ДЕЯТЕЛЬНОСТИ </a:t>
            </a:r>
            <a:r>
              <a:rPr lang="ru-RU" sz="2000" cap="all" dirty="0" err="1" smtClean="0">
                <a:solidFill>
                  <a:schemeClr val="bg1"/>
                </a:solidFill>
              </a:rPr>
              <a:t>обучающиХся</a:t>
            </a:r>
            <a:endParaRPr lang="ru-RU" altLang="ru-RU" sz="2000" cap="all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329BE8A-4F41-4726-9982-BC34AECD64BF}"/>
              </a:ext>
            </a:extLst>
          </p:cNvPr>
          <p:cNvSpPr/>
          <p:nvPr/>
        </p:nvSpPr>
        <p:spPr>
          <a:xfrm>
            <a:off x="5062182" y="5592559"/>
            <a:ext cx="4893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Потапова Марина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Владимировна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проректора по учебной работе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8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33DD37-B8AF-4DF4-B6D6-DED3E3F64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" y="10661"/>
            <a:ext cx="12173737" cy="6836678"/>
          </a:xfrm>
          <a:prstGeom prst="rect">
            <a:avLst/>
          </a:prstGeom>
        </p:spPr>
      </p:pic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xmlns="" id="{00F3F4CF-450F-4666-A769-9440E93A7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293" y="4574611"/>
            <a:ext cx="4105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Спасибо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за внимание!</a:t>
            </a:r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3A37137-8DE2-4DF5-84D0-28A9B310D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230" y="5943036"/>
            <a:ext cx="371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www.susu.ru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4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" y="-9677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E3319A-511A-4D21-80E6-0822F4F46836}"/>
              </a:ext>
            </a:extLst>
          </p:cNvPr>
          <p:cNvSpPr/>
          <p:nvPr/>
        </p:nvSpPr>
        <p:spPr>
          <a:xfrm>
            <a:off x="323850" y="236689"/>
            <a:ext cx="3216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 179 от 24.05.2019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17">
            <a:extLst>
              <a:ext uri="{FF2B5EF4-FFF2-40B4-BE49-F238E27FC236}">
                <a16:creationId xmlns:a16="http://schemas.microsoft.com/office/drawing/2014/main" xmlns="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xmlns="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9874" y="909000"/>
            <a:ext cx="1174229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Введено в действие Положение о БРС оценивания результатов учебной деятельности обучающихся;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Внедряется с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приема 2019 года (все формы обучения)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Подготовлены методические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рекомндации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 разработке РПД / РПП с учетом БРС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Разработана форма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электронного журнала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личного кабинета сотрудника;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Разрабатывается  форма страницы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личном кабинете студента;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Будет обсуждено с учеными секретарями кафедр на НМС 17.06.2019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Размещение всей информации по внедрению БРС (сопровождение БРС) на портале «Электронный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ЮУрГУ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edu.susu.ru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 вкладке «Помощь» - 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Балльно-рейтинговая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система»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Переход на сайт НТО </a:t>
            </a:r>
            <a:r>
              <a:rPr lang="en-US" sz="2400" b="1" smtClean="0"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2400" b="1" smtClean="0">
                <a:latin typeface="Arial" pitchFamily="34" charset="0"/>
                <a:cs typeface="Arial" pitchFamily="34" charset="0"/>
                <a:hlinkClick r:id="rId3"/>
              </a:rPr>
              <a:t>nte.susu.ru/brs/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Там будут размещены все приказы, инструкции и т.п.</a:t>
            </a:r>
          </a:p>
        </p:txBody>
      </p:sp>
    </p:spTree>
    <p:extLst>
      <p:ext uri="{BB962C8B-B14F-4D97-AF65-F5344CB8AC3E}">
        <p14:creationId xmlns:p14="http://schemas.microsoft.com/office/powerpoint/2010/main" xmlns="" val="42739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345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Балльно-рейтинговая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xmlns="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9875" y="996287"/>
            <a:ext cx="11672207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БРС представляет собой технологию оценивания 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результатов учебной деятельности обучающихся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при изучении  дисциплин (модулей), прохождении практик, и поэтапного оценивания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компетенций, при освоении образовательной программы (далее – ОП), основанную на определении рейтинга обучающегося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Формы контроля, порядок начисления баллов разрабатываются 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преподавателем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исходя из специфики дисциплины (модуля) и/или практики, оформляются в РПД/РПП и утверждаются в установленном порядке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Информация о контрольно-рейтинговых мероприятиях размещается преподавателем в 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КИАС «</a:t>
            </a:r>
            <a:r>
              <a:rPr lang="ru-RU" sz="2600" u="sng" dirty="0" err="1" smtClean="0">
                <a:latin typeface="Arial" pitchFamily="34" charset="0"/>
                <a:cs typeface="Arial" pitchFamily="34" charset="0"/>
              </a:rPr>
              <a:t>Универис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 течение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первой недели после начала семестра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:a16="http://schemas.microsoft.com/office/drawing/2014/main" xmlns="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247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журнал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xmlns="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:a16="http://schemas.microsoft.com/office/drawing/2014/main" xmlns="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84" t="18103" r="14138" b="27101"/>
          <a:stretch>
            <a:fillRect/>
          </a:stretch>
        </p:blipFill>
        <p:spPr bwMode="auto">
          <a:xfrm>
            <a:off x="394138" y="867103"/>
            <a:ext cx="9884979" cy="534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247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журнал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xmlns="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:a16="http://schemas.microsoft.com/office/drawing/2014/main" xmlns="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600" t="26428" r="30804" b="26428"/>
          <a:stretch>
            <a:fillRect/>
          </a:stretch>
        </p:blipFill>
        <p:spPr bwMode="auto">
          <a:xfrm>
            <a:off x="303814" y="860206"/>
            <a:ext cx="10637455" cy="53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4720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рейтинга одной группы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xmlns="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:a16="http://schemas.microsoft.com/office/drawing/2014/main" xmlns="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p14="http://schemas.microsoft.com/office/powerpoint/2010/main" xmlns="" val="2567819629"/>
              </p:ext>
            </p:extLst>
          </p:nvPr>
        </p:nvGraphicFramePr>
        <p:xfrm>
          <a:off x="204953" y="1285228"/>
          <a:ext cx="11902965" cy="468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26"/>
                <a:gridCol w="1213945"/>
                <a:gridCol w="662152"/>
                <a:gridCol w="851338"/>
                <a:gridCol w="788276"/>
                <a:gridCol w="1198179"/>
                <a:gridCol w="646386"/>
                <a:gridCol w="772511"/>
                <a:gridCol w="1229710"/>
                <a:gridCol w="1245476"/>
                <a:gridCol w="1379483"/>
                <a:gridCol w="1379483"/>
              </a:tblGrid>
              <a:tr h="4432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студента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контроль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Бонус, 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ru-RU" sz="1800" baseline="-25000" dirty="0" err="1" smtClean="0">
                          <a:latin typeface="Arial" pitchFamily="34" charset="0"/>
                          <a:cs typeface="Arial" pitchFamily="34" charset="0"/>
                        </a:rPr>
                        <a:t>тек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ru-RU" sz="1800" baseline="-25000" dirty="0" err="1" smtClean="0">
                          <a:latin typeface="Arial" pitchFamily="34" charset="0"/>
                          <a:cs typeface="Arial" pitchFamily="34" charset="0"/>
                        </a:rPr>
                        <a:t>па</a:t>
                      </a:r>
                      <a:r>
                        <a:rPr lang="ru-RU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,%</a:t>
                      </a:r>
                      <a:endParaRPr lang="ru-RU" sz="1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экзамен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ru-RU" sz="1800" baseline="30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  <a:p>
                      <a:pPr algn="ctr"/>
                      <a:endParaRPr lang="ru-RU" sz="1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  <a:endParaRPr lang="ru-RU" sz="18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4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ИДЗ.№ 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проекта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Лаб.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Коллоквиум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Конт. работа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68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Макси-мальный</a:t>
                      </a:r>
                      <a:r>
                        <a:rPr lang="ru-RU" sz="200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 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400" i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  <a:p>
                      <a:pPr marL="0" algn="r" defTabSz="914400" rtl="0" eaLnBrk="1" latinLnBrk="0" hangingPunct="1"/>
                      <a:r>
                        <a:rPr lang="ru-RU" sz="2400" i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(10 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2400" i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469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Саша</a:t>
                      </a: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  <a:p>
                      <a:pPr algn="ctr"/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(62 б)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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43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Маша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67%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(57 б)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 б)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35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Коля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(79 б)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 б)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E3319A-511A-4D21-80E6-0822F4F46836}"/>
              </a:ext>
            </a:extLst>
          </p:cNvPr>
          <p:cNvSpPr/>
          <p:nvPr/>
        </p:nvSpPr>
        <p:spPr>
          <a:xfrm>
            <a:off x="404497" y="187978"/>
            <a:ext cx="288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процесса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xmlns="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7" name="Рисунок 16" descr="Учитель">
            <a:extLst>
              <a:ext uri="{FF2B5EF4-FFF2-40B4-BE49-F238E27FC236}">
                <a16:creationId xmlns:a16="http://schemas.microsoft.com/office/drawing/2014/main" xmlns="" id="{A6FD5E8A-B2A6-475A-8F7A-3551AF3F5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8606" y="2840396"/>
            <a:ext cx="914400" cy="914400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1D0C9E4A-7B43-46A2-99D8-7B0EAED518A9}"/>
              </a:ext>
            </a:extLst>
          </p:cNvPr>
          <p:cNvSpPr txBox="1">
            <a:spLocks/>
          </p:cNvSpPr>
          <p:nvPr/>
        </p:nvSpPr>
        <p:spPr>
          <a:xfrm>
            <a:off x="644577" y="3694626"/>
            <a:ext cx="1270558" cy="500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Создаем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курс</a:t>
            </a:r>
          </a:p>
        </p:txBody>
      </p:sp>
      <p:pic>
        <p:nvPicPr>
          <p:cNvPr id="19" name="Рисунок 18" descr="Учитель">
            <a:extLst>
              <a:ext uri="{FF2B5EF4-FFF2-40B4-BE49-F238E27FC236}">
                <a16:creationId xmlns:a16="http://schemas.microsoft.com/office/drawing/2014/main" xmlns="" id="{8E899469-AB87-4F58-A200-AF1AF4B26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64178" y="2824267"/>
            <a:ext cx="914400" cy="91440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BF881941-CE96-4198-9BF3-639408AA7EC1}"/>
              </a:ext>
            </a:extLst>
          </p:cNvPr>
          <p:cNvSpPr txBox="1">
            <a:spLocks/>
          </p:cNvSpPr>
          <p:nvPr/>
        </p:nvSpPr>
        <p:spPr>
          <a:xfrm>
            <a:off x="3391598" y="3738667"/>
            <a:ext cx="1859560" cy="59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Распределяем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Группы или студентов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курсам</a:t>
            </a:r>
          </a:p>
        </p:txBody>
      </p:sp>
      <p:sp>
        <p:nvSpPr>
          <p:cNvPr id="21" name="Стрелка: вправо 8">
            <a:extLst>
              <a:ext uri="{FF2B5EF4-FFF2-40B4-BE49-F238E27FC236}">
                <a16:creationId xmlns:a16="http://schemas.microsoft.com/office/drawing/2014/main" xmlns="" id="{51669F18-E55C-416E-8650-1B8E00D39EC8}"/>
              </a:ext>
            </a:extLst>
          </p:cNvPr>
          <p:cNvSpPr/>
          <p:nvPr/>
        </p:nvSpPr>
        <p:spPr>
          <a:xfrm>
            <a:off x="2242306" y="3222745"/>
            <a:ext cx="671119" cy="413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Учитель">
            <a:extLst>
              <a:ext uri="{FF2B5EF4-FFF2-40B4-BE49-F238E27FC236}">
                <a16:creationId xmlns:a16="http://schemas.microsoft.com/office/drawing/2014/main" xmlns="" id="{B66B3868-67FB-4D77-81EE-50C412DE9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15386" y="2831269"/>
            <a:ext cx="914400" cy="914400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E76B1F36-053F-4F92-BF3C-1FD0EB1C94B1}"/>
              </a:ext>
            </a:extLst>
          </p:cNvPr>
          <p:cNvSpPr txBox="1">
            <a:spLocks/>
          </p:cNvSpPr>
          <p:nvPr/>
        </p:nvSpPr>
        <p:spPr>
          <a:xfrm>
            <a:off x="6559493" y="3668879"/>
            <a:ext cx="1386980" cy="59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Ручное оценивание работы в Электронном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: вправо 11">
            <a:extLst>
              <a:ext uri="{FF2B5EF4-FFF2-40B4-BE49-F238E27FC236}">
                <a16:creationId xmlns:a16="http://schemas.microsoft.com/office/drawing/2014/main" xmlns="" id="{27145B9A-E1E5-4E37-AA41-FDF672BDADF1}"/>
              </a:ext>
            </a:extLst>
          </p:cNvPr>
          <p:cNvSpPr/>
          <p:nvPr/>
        </p:nvSpPr>
        <p:spPr>
          <a:xfrm>
            <a:off x="5245565" y="3222745"/>
            <a:ext cx="671119" cy="413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1CD0E174-B5D4-46D1-877A-17E826794BE2}"/>
              </a:ext>
            </a:extLst>
          </p:cNvPr>
          <p:cNvSpPr txBox="1">
            <a:spLocks/>
          </p:cNvSpPr>
          <p:nvPr/>
        </p:nvSpPr>
        <p:spPr>
          <a:xfrm>
            <a:off x="6503564" y="2581704"/>
            <a:ext cx="1525401" cy="41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оценивание в Электронном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: вправо 15">
            <a:extLst>
              <a:ext uri="{FF2B5EF4-FFF2-40B4-BE49-F238E27FC236}">
                <a16:creationId xmlns:a16="http://schemas.microsoft.com/office/drawing/2014/main" xmlns="" id="{AF1C1D59-7572-42D9-98A1-4CB53F3A08AC}"/>
              </a:ext>
            </a:extLst>
          </p:cNvPr>
          <p:cNvSpPr/>
          <p:nvPr/>
        </p:nvSpPr>
        <p:spPr>
          <a:xfrm>
            <a:off x="8856325" y="3245156"/>
            <a:ext cx="671119" cy="413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AC8ED4A5-EF03-4C05-A8B4-3F61E21567E1}"/>
              </a:ext>
            </a:extLst>
          </p:cNvPr>
          <p:cNvSpPr txBox="1">
            <a:spLocks/>
          </p:cNvSpPr>
          <p:nvPr/>
        </p:nvSpPr>
        <p:spPr>
          <a:xfrm>
            <a:off x="6150531" y="1039398"/>
            <a:ext cx="2204904" cy="59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Оценивание работ</a:t>
            </a:r>
          </a:p>
        </p:txBody>
      </p:sp>
      <p:pic>
        <p:nvPicPr>
          <p:cNvPr id="28" name="Рисунок 27" descr="База данных">
            <a:extLst>
              <a:ext uri="{FF2B5EF4-FFF2-40B4-BE49-F238E27FC236}">
                <a16:creationId xmlns:a16="http://schemas.microsoft.com/office/drawing/2014/main" xmlns="" id="{336EB64C-E89F-47BE-9D6F-175EF4A213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09064" y="1621801"/>
            <a:ext cx="914400" cy="914400"/>
          </a:xfrm>
          <a:prstGeom prst="rect">
            <a:avLst/>
          </a:prstGeom>
        </p:spPr>
      </p:pic>
      <p:pic>
        <p:nvPicPr>
          <p:cNvPr id="29" name="Рисунок 28" descr="Контрольный список">
            <a:extLst>
              <a:ext uri="{FF2B5EF4-FFF2-40B4-BE49-F238E27FC236}">
                <a16:creationId xmlns:a16="http://schemas.microsoft.com/office/drawing/2014/main" xmlns="" id="{DC92ADD9-22A0-425F-BC6D-E5A75066E1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37841" y="4344187"/>
            <a:ext cx="914400" cy="91440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A3D202D-7379-4ADD-9E71-5D630055BCE5}"/>
              </a:ext>
            </a:extLst>
          </p:cNvPr>
          <p:cNvSpPr/>
          <p:nvPr/>
        </p:nvSpPr>
        <p:spPr>
          <a:xfrm>
            <a:off x="6318311" y="5226636"/>
            <a:ext cx="1953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Ввод оценок по работам, не внесенным в Электронный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Круговая диаграмма">
            <a:extLst>
              <a:ext uri="{FF2B5EF4-FFF2-40B4-BE49-F238E27FC236}">
                <a16:creationId xmlns:a16="http://schemas.microsoft.com/office/drawing/2014/main" xmlns="" id="{D38C7975-A4EC-451D-BF93-C085A20215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899359" y="2625746"/>
            <a:ext cx="914400" cy="914400"/>
          </a:xfrm>
          <a:prstGeom prst="rect">
            <a:avLst/>
          </a:prstGeom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77180995-3C71-4A86-97E7-243216F6EF50}"/>
              </a:ext>
            </a:extLst>
          </p:cNvPr>
          <p:cNvSpPr txBox="1">
            <a:spLocks/>
          </p:cNvSpPr>
          <p:nvPr/>
        </p:nvSpPr>
        <p:spPr>
          <a:xfrm>
            <a:off x="9474668" y="3555550"/>
            <a:ext cx="1859560" cy="59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Аналитика на всех уровнях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(студент – ректорат)</a:t>
            </a:r>
          </a:p>
        </p:txBody>
      </p:sp>
      <p:sp>
        <p:nvSpPr>
          <p:cNvPr id="33" name="Прямоугольник 17">
            <a:extLst>
              <a:ext uri="{FF2B5EF4-FFF2-40B4-BE49-F238E27FC236}">
                <a16:creationId xmlns:a16="http://schemas.microsoft.com/office/drawing/2014/main" xmlns="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E3319A-511A-4D21-80E6-0822F4F46836}"/>
              </a:ext>
            </a:extLst>
          </p:cNvPr>
          <p:cNvSpPr/>
          <p:nvPr/>
        </p:nvSpPr>
        <p:spPr>
          <a:xfrm>
            <a:off x="404497" y="187978"/>
            <a:ext cx="288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процесса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xmlns="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BEE9268-B4EB-45CF-A6E2-8075D880C5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60" y="2669998"/>
            <a:ext cx="4202883" cy="1048249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6D9D8465-4B98-4F56-BB4D-C892755641CA}"/>
              </a:ext>
            </a:extLst>
          </p:cNvPr>
          <p:cNvSpPr txBox="1">
            <a:spLocks/>
          </p:cNvSpPr>
          <p:nvPr/>
        </p:nvSpPr>
        <p:spPr>
          <a:xfrm>
            <a:off x="405803" y="3967313"/>
            <a:ext cx="3640822" cy="85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оценивание в Электронном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35025B-7C96-46CA-8702-C92B63F6A7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2843" y="822074"/>
            <a:ext cx="3884755" cy="1800145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DC0DBF4E-BEC6-4498-B07F-C5AB0EAA38C3}"/>
              </a:ext>
            </a:extLst>
          </p:cNvPr>
          <p:cNvSpPr txBox="1">
            <a:spLocks/>
          </p:cNvSpPr>
          <p:nvPr/>
        </p:nvSpPr>
        <p:spPr>
          <a:xfrm>
            <a:off x="4572414" y="2787546"/>
            <a:ext cx="3437913" cy="764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Ручное оценивание работы в Электронном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Контрольный список">
            <a:extLst>
              <a:ext uri="{FF2B5EF4-FFF2-40B4-BE49-F238E27FC236}">
                <a16:creationId xmlns:a16="http://schemas.microsoft.com/office/drawing/2014/main" xmlns="" id="{15395197-6AFE-4411-9DC6-144011CD4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83012" y="4710909"/>
            <a:ext cx="1228628" cy="122862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D0EA7D84-12F3-4788-9FB9-664B67CC47DF}"/>
              </a:ext>
            </a:extLst>
          </p:cNvPr>
          <p:cNvSpPr txBox="1">
            <a:spLocks/>
          </p:cNvSpPr>
          <p:nvPr/>
        </p:nvSpPr>
        <p:spPr>
          <a:xfrm>
            <a:off x="8442382" y="2710963"/>
            <a:ext cx="3266211" cy="168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Ввод оценок по работам, не внесенным в Электронный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</a:t>
            </a:r>
            <a:endParaRPr lang="ru-RU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37B628D-BBE7-4A0C-B137-A5BB1B024838}"/>
              </a:ext>
            </a:extLst>
          </p:cNvPr>
          <p:cNvSpPr txBox="1">
            <a:spLocks/>
          </p:cNvSpPr>
          <p:nvPr/>
        </p:nvSpPr>
        <p:spPr>
          <a:xfrm>
            <a:off x="138955" y="5819002"/>
            <a:ext cx="12116743" cy="396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обучения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рейтинг)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личном кабинете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студента, кураторам и т.д.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4E26D150-E488-4895-A3C9-020723D7CFDC}"/>
              </a:ext>
            </a:extLst>
          </p:cNvPr>
          <p:cNvSpPr txBox="1">
            <a:spLocks/>
          </p:cNvSpPr>
          <p:nvPr/>
        </p:nvSpPr>
        <p:spPr>
          <a:xfrm>
            <a:off x="9995318" y="4602127"/>
            <a:ext cx="1990105" cy="290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*Если курс 100% создан в  Электронном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ввод оценок не требуется</a:t>
            </a:r>
          </a:p>
        </p:txBody>
      </p:sp>
      <p:sp>
        <p:nvSpPr>
          <p:cNvPr id="23" name="Стрелка: вправо 19">
            <a:extLst>
              <a:ext uri="{FF2B5EF4-FFF2-40B4-BE49-F238E27FC236}">
                <a16:creationId xmlns:a16="http://schemas.microsoft.com/office/drawing/2014/main" xmlns="" id="{F85E61D6-EA11-471F-963B-B5AA3BF3C69D}"/>
              </a:ext>
            </a:extLst>
          </p:cNvPr>
          <p:cNvSpPr/>
          <p:nvPr/>
        </p:nvSpPr>
        <p:spPr>
          <a:xfrm rot="2415629">
            <a:off x="4211239" y="3932253"/>
            <a:ext cx="989901" cy="8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0">
            <a:extLst>
              <a:ext uri="{FF2B5EF4-FFF2-40B4-BE49-F238E27FC236}">
                <a16:creationId xmlns:a16="http://schemas.microsoft.com/office/drawing/2014/main" xmlns="" id="{28C47943-A282-45AD-9093-6EDC84A04194}"/>
              </a:ext>
            </a:extLst>
          </p:cNvPr>
          <p:cNvSpPr/>
          <p:nvPr/>
        </p:nvSpPr>
        <p:spPr>
          <a:xfrm rot="8313055">
            <a:off x="7193573" y="4004913"/>
            <a:ext cx="989901" cy="8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1">
            <a:extLst>
              <a:ext uri="{FF2B5EF4-FFF2-40B4-BE49-F238E27FC236}">
                <a16:creationId xmlns:a16="http://schemas.microsoft.com/office/drawing/2014/main" xmlns="" id="{E0718A9B-8FDC-49B6-9270-ADBF40656A15}"/>
              </a:ext>
            </a:extLst>
          </p:cNvPr>
          <p:cNvSpPr/>
          <p:nvPr/>
        </p:nvSpPr>
        <p:spPr>
          <a:xfrm rot="5400000">
            <a:off x="5638677" y="3539938"/>
            <a:ext cx="989901" cy="8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17">
            <a:extLst>
              <a:ext uri="{FF2B5EF4-FFF2-40B4-BE49-F238E27FC236}">
                <a16:creationId xmlns:a16="http://schemas.microsoft.com/office/drawing/2014/main" xmlns="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xmlns="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5606AA55-E223-4358-8A1C-EEC057E2DA9F}"/>
              </a:ext>
            </a:extLst>
          </p:cNvPr>
          <p:cNvSpPr txBox="1">
            <a:spLocks/>
          </p:cNvSpPr>
          <p:nvPr/>
        </p:nvSpPr>
        <p:spPr>
          <a:xfrm>
            <a:off x="457893" y="945546"/>
            <a:ext cx="5261647" cy="2801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студента</a:t>
            </a: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Рейтинг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Оценки промежуточные/ итоговые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 т.п.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9CEA32C-FA07-428B-BF39-926B6B7B205A}"/>
              </a:ext>
            </a:extLst>
          </p:cNvPr>
          <p:cNvSpPr txBox="1">
            <a:spLocks/>
          </p:cNvSpPr>
          <p:nvPr/>
        </p:nvSpPr>
        <p:spPr>
          <a:xfrm>
            <a:off x="5988206" y="3548832"/>
            <a:ext cx="5999660" cy="2466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(Ректорат, Директор института / школы / филиала, Декан / кураторы, Заведующий кафедрой, ППС)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Рейтинг студентов / студента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Оценки промежуточные/ итоговые студентов / студента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т.п.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истограмма">
            <a:extLst>
              <a:ext uri="{FF2B5EF4-FFF2-40B4-BE49-F238E27FC236}">
                <a16:creationId xmlns:a16="http://schemas.microsoft.com/office/drawing/2014/main" xmlns="" id="{D13A6F5C-CF23-4FDA-9953-1BF6FA4F2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72653" y="4859464"/>
            <a:ext cx="914400" cy="914400"/>
          </a:xfrm>
          <a:prstGeom prst="rect">
            <a:avLst/>
          </a:prstGeom>
        </p:spPr>
      </p:pic>
      <p:pic>
        <p:nvPicPr>
          <p:cNvPr id="18" name="Рисунок 17" descr="Тенденция к повышению">
            <a:extLst>
              <a:ext uri="{FF2B5EF4-FFF2-40B4-BE49-F238E27FC236}">
                <a16:creationId xmlns:a16="http://schemas.microsoft.com/office/drawing/2014/main" xmlns="" id="{4410F5D8-C7F0-4D03-BE85-8FDB27F88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70948" y="3487863"/>
            <a:ext cx="914400" cy="914400"/>
          </a:xfrm>
          <a:prstGeom prst="rect">
            <a:avLst/>
          </a:prstGeom>
        </p:spPr>
      </p:pic>
      <p:pic>
        <p:nvPicPr>
          <p:cNvPr id="19" name="Рисунок 18" descr="Тенденция к понижению">
            <a:extLst>
              <a:ext uri="{FF2B5EF4-FFF2-40B4-BE49-F238E27FC236}">
                <a16:creationId xmlns:a16="http://schemas.microsoft.com/office/drawing/2014/main" xmlns="" id="{0394502E-A684-40DF-ADDE-625FE824BB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64384" y="2346257"/>
            <a:ext cx="914400" cy="914400"/>
          </a:xfrm>
          <a:prstGeom prst="rect">
            <a:avLst/>
          </a:prstGeom>
        </p:spPr>
      </p:pic>
      <p:pic>
        <p:nvPicPr>
          <p:cNvPr id="20" name="Рисунок 19" descr="Круговая диаграмма">
            <a:extLst>
              <a:ext uri="{FF2B5EF4-FFF2-40B4-BE49-F238E27FC236}">
                <a16:creationId xmlns:a16="http://schemas.microsoft.com/office/drawing/2014/main" xmlns="" id="{C36B9166-1040-4201-9D00-3BD971F720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635541" y="1291488"/>
            <a:ext cx="914400" cy="914400"/>
          </a:xfrm>
          <a:prstGeom prst="rect">
            <a:avLst/>
          </a:prstGeom>
        </p:spPr>
      </p:pic>
      <p:sp>
        <p:nvSpPr>
          <p:cNvPr id="21" name="Прямоугольник 17">
            <a:extLst>
              <a:ext uri="{FF2B5EF4-FFF2-40B4-BE49-F238E27FC236}">
                <a16:creationId xmlns:a16="http://schemas.microsoft.com/office/drawing/2014/main" xmlns="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5E3319A-511A-4D21-80E6-0822F4F46836}"/>
              </a:ext>
            </a:extLst>
          </p:cNvPr>
          <p:cNvSpPr/>
          <p:nvPr/>
        </p:nvSpPr>
        <p:spPr>
          <a:xfrm>
            <a:off x="404497" y="187978"/>
            <a:ext cx="4504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 Оценивание выполненных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519</Words>
  <Application>Microsoft Office PowerPoint</Application>
  <PresentationFormat>Произвольный</PresentationFormat>
  <Paragraphs>160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potapovamv</cp:lastModifiedBy>
  <cp:revision>126</cp:revision>
  <dcterms:created xsi:type="dcterms:W3CDTF">2018-09-07T11:09:03Z</dcterms:created>
  <dcterms:modified xsi:type="dcterms:W3CDTF">2019-06-14T04:20:19Z</dcterms:modified>
</cp:coreProperties>
</file>