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3" r:id="rId4"/>
    <p:sldId id="279" r:id="rId5"/>
    <p:sldId id="280" r:id="rId6"/>
    <p:sldId id="281" r:id="rId7"/>
    <p:sldId id="282" r:id="rId8"/>
    <p:sldId id="283" r:id="rId9"/>
    <p:sldId id="276" r:id="rId10"/>
    <p:sldId id="277" r:id="rId11"/>
    <p:sldId id="278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258" y="-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E1A6B-309A-43EA-B5AA-4A973998898E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66B4B-E50F-484D-8019-F0EDED42A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9303D-CC1D-4F2F-BE86-D13D4276D47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ADE43-91B7-4E0F-977A-44BDB3EBD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184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79C50B-B3F2-4BFB-A874-D5C478E47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222CDC-50F3-4AF7-894A-D6C24482C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599E66-1DDA-430A-8E85-3DC8CBE9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AD5B-BE8E-4BD6-B47B-1855E0C18E58}" type="datetime1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3BF376-72DA-4844-AD85-30F106DB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3D4964-1EC2-45A1-9996-3D79B323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492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B37CC7-19C7-4DFA-AC69-3FF61944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68F08A3-DCB4-47CE-8EF5-327D92867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2F13B18-041A-4677-87B7-A100F52C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D832-0C78-4F67-A1D3-BD0011861D26}" type="datetime1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152916-E7CA-466D-B1F2-51DA3FDC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2DBA52-E89D-40EC-87B2-BC0D4A65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22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A026B1E-79B0-422C-8F66-2B0823681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7B6046C-3296-46A3-A2B6-BE7A2248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5A8590-5CF7-4D0B-870F-F7A761C8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69E3-08D8-46B0-ADC6-3E93159C5DD7}" type="datetime1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028D2F-01B9-4C71-8ED1-36025489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8ED488-B73A-450F-B634-2CEE0A79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834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6AFE30-487B-44DB-B565-BED9215B0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694A89-92F3-4F10-BDC4-A065F8222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CDA7C1-A365-47B4-B800-2E016D92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285B-1658-4BCD-83E0-78C94A8AB447}" type="datetime1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69FB0B-26DE-4A11-88FF-235F1F0B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E9DCBE-CFF1-46EB-BB98-22F4BF05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79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DE13A4-CBF7-4F30-AF2B-5078533F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2A96BAC-E64A-4704-8259-B40EAEE61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DFDDB0-6F75-4280-AC4B-6356948A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5190-7D36-4CFB-9EDB-6BD2BABD6865}" type="datetime1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C7BAA7-5741-4FF5-BFF5-86F95C36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4B2EC6-97E0-4AA9-9885-0274D0BA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238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061E3-410D-42D9-B060-4D3CDF70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ADD71D-8F13-45DA-8690-1272F9A20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2BB27B8-1CAE-49A8-8760-E97A4BA2F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A49002-0B66-4C2C-B3C9-A32C92BA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FB26-B069-4A7A-A955-8042EB7098AB}" type="datetime1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F1A587C-6BFB-45FD-A336-CCC753BF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871717A-B6CF-4AB8-8FA1-92A09A58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53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A4AF5E-5BD0-4013-AD2D-45375E6E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106179-8E39-4215-B3F2-A263D4DAD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424E905-094F-4905-872A-195EED4AF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1DFEB88-2E6A-4B34-AF6D-5B72F1A15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DD930BC-9F01-4675-8559-AA824AE4D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9C47DC2-94DC-48D7-8D7F-CEBE03506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0597-F5A7-4977-9FBE-DA858B84CB77}" type="datetime1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CAF0087-289E-4D06-A244-B3FAE756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49095BB-DE52-44AE-AF86-8034A334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52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9FD680-4A78-4497-9E9A-F46408DE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43A66B0-D1D3-42B6-8F67-DA5483FB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E2430-165B-491E-A45E-ACB00A278344}" type="datetime1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650BA5C-D1E7-4545-A9BF-AF102D39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670285B-A567-4657-9291-0A8AF432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987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2649092-2A40-413E-9872-46EFD7D6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1F69-3D32-4460-B20E-BED9CCC3A409}" type="datetime1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BF70D65-B926-4EC1-BCA7-E0528481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1045747-BAFE-4925-9A7E-E735131F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581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C8F6C4-2819-456C-8F92-B738F5A4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D5E2EA-8DE5-4175-BF03-EC67B94A0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1CD8E9-A10D-4CF2-8131-68284F612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3A2BFB4-BFC4-42CA-993E-968B3E81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1F38-D9C6-4937-AC07-93BB43455F33}" type="datetime1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C3C299-E79C-434F-8480-49E36C06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6D8647-2026-4B4F-B35D-5B1035D0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511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58A049-4C41-4C41-A884-F3CD6B97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2D320E5-51F0-4F06-8D78-090C79A32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490A58-4D6A-4093-A127-83DFF2EAB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084B1D-DB25-469F-9E73-A4A05857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2FFF-BC93-456C-8562-22211C4C44E3}" type="datetime1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177998D-CB9E-4E99-9BD0-FCE14832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CA3AB0-E92E-45D3-8855-D4C618AB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48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CFC47D-80F8-474C-BE6C-EB2FE5F4A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4A7601-D99D-4F95-A762-6A99E16BD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E6D8DC-F5E8-4140-A5C4-0067076B8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0AFE-68BF-4F4E-84D5-2B6324081ACD}" type="datetime1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16587F-BCDF-4ACA-A628-74910D677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E81EC6-81DC-4A74-9ECF-B9CE1EC2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7224B-D24B-4EE6-A4FC-4EF856B03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22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9.png"/><Relationship Id="rId10" Type="http://schemas.openxmlformats.org/officeDocument/2006/relationships/image" Target="../media/image8.svg"/><Relationship Id="rId4" Type="http://schemas.openxmlformats.org/officeDocument/2006/relationships/image" Target="../media/image17.sv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AEA663D-27CE-4865-9813-90766860B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" y="21322"/>
            <a:ext cx="12173737" cy="683667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9DAFEAE-77A6-4ADD-A7FF-356B8BFC3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11071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2000" cap="all" dirty="0">
                <a:solidFill>
                  <a:schemeClr val="bg1"/>
                </a:solidFill>
              </a:rPr>
              <a:t>О </a:t>
            </a:r>
            <a:r>
              <a:rPr lang="ru-RU" sz="2000" cap="all" dirty="0" err="1">
                <a:solidFill>
                  <a:schemeClr val="bg1"/>
                </a:solidFill>
              </a:rPr>
              <a:t>балльно-рейтинговой</a:t>
            </a:r>
            <a:r>
              <a:rPr lang="ru-RU" sz="2000" cap="all" dirty="0">
                <a:solidFill>
                  <a:schemeClr val="bg1"/>
                </a:solidFill>
              </a:rPr>
              <a:t> системе оценивания результатов </a:t>
            </a:r>
            <a:r>
              <a:rPr lang="ru-RU" sz="2000" cap="all" dirty="0" smtClean="0">
                <a:solidFill>
                  <a:schemeClr val="bg1"/>
                </a:solidFill>
              </a:rPr>
              <a:t>УЧЕБНОЙ ДЕЯТЕЛЬНОСТИ </a:t>
            </a:r>
            <a:r>
              <a:rPr lang="ru-RU" sz="2000" cap="all" dirty="0" err="1" smtClean="0">
                <a:solidFill>
                  <a:schemeClr val="bg1"/>
                </a:solidFill>
              </a:rPr>
              <a:t>обучающиХся</a:t>
            </a:r>
            <a:endParaRPr lang="ru-RU" altLang="ru-RU" sz="2000" cap="all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329BE8A-4F41-4726-9982-BC34AECD64BF}"/>
              </a:ext>
            </a:extLst>
          </p:cNvPr>
          <p:cNvSpPr/>
          <p:nvPr/>
        </p:nvSpPr>
        <p:spPr>
          <a:xfrm>
            <a:off x="5062182" y="5592559"/>
            <a:ext cx="4893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Потапова Марина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Владимировна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проректора по учебной работе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58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" y="12178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404497" y="187978"/>
            <a:ext cx="4705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доступная в системе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Универис</a:t>
            </a:r>
            <a:endParaRPr lang="ru-RU" alt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="" xmlns:a16="http://schemas.microsoft.com/office/drawing/2014/main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5606AA55-E223-4358-8A1C-EEC057E2DA9F}"/>
              </a:ext>
            </a:extLst>
          </p:cNvPr>
          <p:cNvSpPr txBox="1">
            <a:spLocks/>
          </p:cNvSpPr>
          <p:nvPr/>
        </p:nvSpPr>
        <p:spPr>
          <a:xfrm>
            <a:off x="457893" y="945546"/>
            <a:ext cx="5261647" cy="2801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студента</a:t>
            </a:r>
          </a:p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Рейтинг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Оценки промежуточные/ итоговые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и т.п.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99CEA32C-FA07-428B-BF39-926B6B7B205A}"/>
              </a:ext>
            </a:extLst>
          </p:cNvPr>
          <p:cNvSpPr txBox="1">
            <a:spLocks/>
          </p:cNvSpPr>
          <p:nvPr/>
        </p:nvSpPr>
        <p:spPr>
          <a:xfrm>
            <a:off x="5988206" y="3548832"/>
            <a:ext cx="5999660" cy="2466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00" b="1" dirty="0">
                <a:latin typeface="Arial" panose="020B0604020202020204" pitchFamily="34" charset="0"/>
                <a:cs typeface="Arial" panose="020B0604020202020204" pitchFamily="34" charset="0"/>
              </a:rPr>
              <a:t>Личный кабинет </a:t>
            </a:r>
            <a:r>
              <a:rPr lang="ru-RU" sz="3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Сотрудник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pPr algn="ctr"/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(Ректорат, Директор института / школы / филиала, Декан / кураторы, Заведующий кафедрой, ППС)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Рейтинг студентов / студента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Оценки промежуточные/ итоговые студентов / студента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т.п.</a:t>
            </a:r>
          </a:p>
          <a:p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Гистограмма">
            <a:extLst>
              <a:ext uri="{FF2B5EF4-FFF2-40B4-BE49-F238E27FC236}">
                <a16:creationId xmlns="" xmlns:a16="http://schemas.microsoft.com/office/drawing/2014/main" id="{D13A6F5C-CF23-4FDA-9953-1BF6FA4F28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2653" y="4859464"/>
            <a:ext cx="914400" cy="914400"/>
          </a:xfrm>
          <a:prstGeom prst="rect">
            <a:avLst/>
          </a:prstGeom>
        </p:spPr>
      </p:pic>
      <p:pic>
        <p:nvPicPr>
          <p:cNvPr id="18" name="Рисунок 17" descr="Тенденция к повышению">
            <a:extLst>
              <a:ext uri="{FF2B5EF4-FFF2-40B4-BE49-F238E27FC236}">
                <a16:creationId xmlns="" xmlns:a16="http://schemas.microsoft.com/office/drawing/2014/main" id="{4410F5D8-C7F0-4D03-BE85-8FDB27F884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0948" y="3487863"/>
            <a:ext cx="914400" cy="914400"/>
          </a:xfrm>
          <a:prstGeom prst="rect">
            <a:avLst/>
          </a:prstGeom>
        </p:spPr>
      </p:pic>
      <p:pic>
        <p:nvPicPr>
          <p:cNvPr id="19" name="Рисунок 18" descr="Тенденция к понижению">
            <a:extLst>
              <a:ext uri="{FF2B5EF4-FFF2-40B4-BE49-F238E27FC236}">
                <a16:creationId xmlns="" xmlns:a16="http://schemas.microsoft.com/office/drawing/2014/main" id="{0394502E-A684-40DF-ADDE-625FE824BB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64384" y="2346257"/>
            <a:ext cx="914400" cy="914400"/>
          </a:xfrm>
          <a:prstGeom prst="rect">
            <a:avLst/>
          </a:prstGeom>
        </p:spPr>
      </p:pic>
      <p:pic>
        <p:nvPicPr>
          <p:cNvPr id="20" name="Рисунок 19" descr="Круговая диаграмма">
            <a:extLst>
              <a:ext uri="{FF2B5EF4-FFF2-40B4-BE49-F238E27FC236}">
                <a16:creationId xmlns="" xmlns:a16="http://schemas.microsoft.com/office/drawing/2014/main" id="{C36B9166-1040-4201-9D00-3BD971F720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35541" y="1291488"/>
            <a:ext cx="914400" cy="914400"/>
          </a:xfrm>
          <a:prstGeom prst="rect">
            <a:avLst/>
          </a:prstGeom>
        </p:spPr>
      </p:pic>
      <p:sp>
        <p:nvSpPr>
          <p:cNvPr id="21" name="Прямоугольник 17">
            <a:extLst>
              <a:ext uri="{FF2B5EF4-FFF2-40B4-BE49-F238E27FC236}">
                <a16:creationId xmlns="" xmlns:a16="http://schemas.microsoft.com/office/drawing/2014/main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7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" y="0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23850" y="236689"/>
            <a:ext cx="2602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Дальнейшие действия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="" xmlns:a16="http://schemas.microsoft.com/office/drawing/2014/main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23850" y="482681"/>
            <a:ext cx="11657943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buClr>
                <a:srgbClr val="C00000"/>
              </a:buClr>
              <a:buFont typeface="Arial" pitchFamily="34" charset="0"/>
              <a:buAutoNum type="arabicPeriod"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Aft>
                <a:spcPts val="1200"/>
              </a:spcAft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Утвердить Положение о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балльно-рейтинговой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системе оценивания результатов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учебной деятельности обучающихся 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 startAt="2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обучение ученых секретарей кафедр в формате смешанного обучения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этап.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MOOC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«Педагогические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 в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-университете», «Оценочные средства»)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 startAt="2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Разработать и утвердить на заседаниях кафедр формы текущего контроля, промежуточной аттестации и баллы за контрольные мероприятия, а также критерии оценивания и порядок начисления баллов за курсовую работу (курсовой проект).  Назначить ответственных за внедрение БРС на кафедре. Скорректировать работу кураторов в следующем семестре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 startAt="2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Модернизировать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личный кабинет студента / личный кабинет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преподавателя. Создать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«электронный журнал» в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Универис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Внести изменения в ВЛА (например, определить механизм пересдач и т.д.) </a:t>
            </a: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 startAt="2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Внедрить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БРС обучающихся с 1 курса 2019 года (набор 2019 года)</a:t>
            </a:r>
          </a:p>
          <a:p>
            <a:pPr marL="457200" indent="-457200">
              <a:spcAft>
                <a:spcPts val="1200"/>
              </a:spcAft>
              <a:buClr>
                <a:srgbClr val="C00000"/>
              </a:buClr>
              <a:buFont typeface="+mj-lt"/>
              <a:buAutoNum type="arabicPeriod" startAt="2"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>
                <a:srgbClr val="C00000"/>
              </a:buClr>
              <a:buFont typeface="Arial" pitchFamily="34" charset="0"/>
              <a:buAutoNum type="arabicPeriod" startAt="5"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5" name="Прямоугольник 17">
            <a:extLst>
              <a:ext uri="{FF2B5EF4-FFF2-40B4-BE49-F238E27FC236}">
                <a16:creationId xmlns="" xmlns:a16="http://schemas.microsoft.com/office/drawing/2014/main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39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C33DD37-B8AF-4DF4-B6D6-DED3E3F64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" y="10661"/>
            <a:ext cx="12173737" cy="6836678"/>
          </a:xfrm>
          <a:prstGeom prst="rect">
            <a:avLst/>
          </a:prstGeom>
        </p:spPr>
      </p:pic>
      <p:sp>
        <p:nvSpPr>
          <p:cNvPr id="5" name="Прямоугольник 6">
            <a:extLst>
              <a:ext uri="{FF2B5EF4-FFF2-40B4-BE49-F238E27FC236}">
                <a16:creationId xmlns="" xmlns:a16="http://schemas.microsoft.com/office/drawing/2014/main" id="{00F3F4CF-450F-4666-A769-9440E93A7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293" y="4574611"/>
            <a:ext cx="4105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bg1"/>
                </a:solidFill>
              </a:rPr>
              <a:t>Спасибо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chemeClr val="bg1"/>
                </a:solidFill>
              </a:rPr>
              <a:t>за внимание!</a:t>
            </a:r>
            <a:endParaRPr lang="ru-RU" altLang="ru-RU" sz="280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3A37137-8DE2-4DF5-84D0-28A9B310D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230" y="5943036"/>
            <a:ext cx="371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www.susu.ru</a:t>
            </a: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84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" y="-9677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23850" y="236689"/>
            <a:ext cx="5074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 БРС  студентов в университетах РФ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Прямоугольник 17">
            <a:extLst>
              <a:ext uri="{FF2B5EF4-FFF2-40B4-BE49-F238E27FC236}">
                <a16:creationId xmlns="" xmlns:a16="http://schemas.microsoft.com/office/drawing/2014/main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="" xmlns:a16="http://schemas.microsoft.com/office/drawing/2014/main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28809" y="819800"/>
            <a:ext cx="1118497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  <a:buClr>
                <a:srgbClr val="C00000"/>
              </a:buClr>
              <a:buFont typeface="Arial" pitchFamily="34" charset="0"/>
              <a:buAutoNum type="arabicPeriod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spcAft>
                <a:spcPts val="2400"/>
              </a:spcAft>
              <a:buClr>
                <a:srgbClr val="C00000"/>
              </a:buClr>
              <a:buFont typeface="Arial" pitchFamily="34" charset="0"/>
              <a:buAutoNum type="arabicPeriod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Проанализирована внутренняя документация 24 вузов (локальные нормативные акты,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чек-листы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рейтинга, личные кабинеты студента / преподавателя)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2400"/>
              </a:spcAft>
              <a:buClr>
                <a:srgbClr val="C00000"/>
              </a:buClr>
              <a:buFont typeface="+mj-lt"/>
              <a:buAutoNum type="arabicPeriod" startAt="2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Состоялись встречи с учебными подразделениями вузов, использующих БРС в своих университетах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(РУДН,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ВолГТУ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ТГУ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ТУСУР,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УрФУ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СПбГЭУ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РГППУ)</a:t>
            </a:r>
          </a:p>
          <a:p>
            <a:pPr marL="457200" indent="-457200">
              <a:spcAft>
                <a:spcPts val="2400"/>
              </a:spcAft>
              <a:buClr>
                <a:srgbClr val="C00000"/>
              </a:buClr>
              <a:buFont typeface="+mj-lt"/>
              <a:buAutoNum type="arabicPeriod" startAt="3"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Проанализированы автоматизированные системы подсчета рейтинга студентов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(4 университета), автоматизированная система сопровождения обучающихся «Центр документационного сопровождения обучающихся»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39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" y="12178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44536" y="247939"/>
            <a:ext cx="618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Изменения, которые сделаны после НМС от 18.02.2019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="" xmlns:a16="http://schemas.microsoft.com/office/drawing/2014/main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9875" y="996287"/>
            <a:ext cx="11672207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БРС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представляет собой технологию оценивания </a:t>
            </a:r>
            <a:r>
              <a:rPr lang="ru-RU" sz="2600" u="sng" dirty="0" smtClean="0">
                <a:latin typeface="Arial" pitchFamily="34" charset="0"/>
                <a:cs typeface="Arial" pitchFamily="34" charset="0"/>
              </a:rPr>
              <a:t>результатов учебной деятельности обучающихся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при изучении  дисциплин (модулей), прохождении практик, и поэтапного оценивания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сформированности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компетенций, при освоении образовательной программы (далее – ОП), основанную на определении рейтинга обучающегося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Формы контроля, порядок начисления баллов разрабатываются </a:t>
            </a:r>
            <a:r>
              <a:rPr lang="ru-RU" sz="2600" u="sng" dirty="0" smtClean="0">
                <a:latin typeface="Arial" pitchFamily="34" charset="0"/>
                <a:cs typeface="Arial" pitchFamily="34" charset="0"/>
              </a:rPr>
              <a:t>преподавателем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исходя из специфики дисциплины (модуля) и/или практики, оформляются в РПД/РПП и утверждаются в установленном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порядке</a:t>
            </a:r>
            <a:endParaRPr lang="ru-RU" sz="2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Информация о контрольно-рейтинговых мероприятиях размещается преподавателем в </a:t>
            </a:r>
            <a:r>
              <a:rPr lang="ru-RU" sz="2600" u="sng" dirty="0" smtClean="0">
                <a:latin typeface="Arial" pitchFamily="34" charset="0"/>
                <a:cs typeface="Arial" pitchFamily="34" charset="0"/>
              </a:rPr>
              <a:t>КИАС «</a:t>
            </a:r>
            <a:r>
              <a:rPr lang="ru-RU" sz="2600" u="sng" dirty="0" err="1" smtClean="0">
                <a:latin typeface="Arial" pitchFamily="34" charset="0"/>
                <a:cs typeface="Arial" pitchFamily="34" charset="0"/>
              </a:rPr>
              <a:t>Универис</a:t>
            </a:r>
            <a:r>
              <a:rPr lang="ru-RU" sz="2600" u="sng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в течение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первых двух недель после начала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семестра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5" name="Прямоугольник 17">
            <a:extLst>
              <a:ext uri="{FF2B5EF4-FFF2-40B4-BE49-F238E27FC236}">
                <a16:creationId xmlns="" xmlns:a16="http://schemas.microsoft.com/office/drawing/2014/main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3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" y="12178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44536" y="247939"/>
            <a:ext cx="618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Изменения, которые сделаны после НМС от 18.02.2019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="" xmlns:a16="http://schemas.microsoft.com/office/drawing/2014/main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9875" y="775563"/>
            <a:ext cx="11672207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ru-RU" sz="2800" dirty="0" smtClean="0"/>
              <a:t>Индивидуальный рейтинг обучающегося определяется как отношение показателя </a:t>
            </a:r>
            <a:r>
              <a:rPr lang="ru-RU" sz="2800" u="sng" dirty="0" smtClean="0"/>
              <a:t>его успеваемости к успеваемости идеального обучающегося</a:t>
            </a:r>
            <a:r>
              <a:rPr lang="ru-RU" sz="2800" dirty="0" smtClean="0"/>
              <a:t>, который с максимальным качеством и в срок осваивает образовательную программу. Успеваемость обучающегося определяется на основе баллов, набранных в ходе контрольно-рейтинговых мероприятий по учебной деятельности, проводимых при освоении образовательной программы (формировании компетенций</a:t>
            </a:r>
            <a:r>
              <a:rPr lang="ru-RU" sz="2800" dirty="0" smtClean="0"/>
              <a:t>)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ru-RU" sz="2800" dirty="0" smtClean="0"/>
              <a:t>Результаты рейтингового контроля учебных достижений обучающихся размещаются в КИАС «</a:t>
            </a:r>
            <a:r>
              <a:rPr lang="ru-RU" sz="2800" dirty="0" err="1" smtClean="0"/>
              <a:t>Универис</a:t>
            </a:r>
            <a:r>
              <a:rPr lang="ru-RU" sz="2800" dirty="0" smtClean="0"/>
              <a:t>» в личном кабинете студента, а также в личных кабинетах преподавателя, ответственного за реализацию дисциплины (модуля) и/или практики, заведующего кафедрой, декана факультета (при наличии), директора института / </a:t>
            </a:r>
            <a:r>
              <a:rPr lang="ru-RU" sz="2800" dirty="0" smtClean="0"/>
              <a:t>ВШ/ филиала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5" name="Прямоугольник 17">
            <a:extLst>
              <a:ext uri="{FF2B5EF4-FFF2-40B4-BE49-F238E27FC236}">
                <a16:creationId xmlns="" xmlns:a16="http://schemas.microsoft.com/office/drawing/2014/main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3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" y="12178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44536" y="247939"/>
            <a:ext cx="618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Изменения, которые сделаны после НМС от 18.02.2019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="" xmlns:a16="http://schemas.microsoft.com/office/drawing/2014/main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9875" y="996287"/>
            <a:ext cx="11672207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Промежуточная аттестация: …</a:t>
            </a:r>
            <a:r>
              <a:rPr lang="ru-RU" sz="2800" dirty="0" smtClean="0"/>
              <a:t>Формы проведения аттестационных испытаний разрабатываются </a:t>
            </a:r>
            <a:r>
              <a:rPr lang="ru-RU" sz="2800" u="sng" dirty="0" smtClean="0"/>
              <a:t>преподавателем</a:t>
            </a:r>
            <a:r>
              <a:rPr lang="ru-RU" sz="2800" dirty="0" smtClean="0"/>
              <a:t>, оформляются в рабочей программе дисциплины / практики.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Рейтинг обучающегося по дисциплине: 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600" baseline="-25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=0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,6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xR</a:t>
            </a:r>
            <a:r>
              <a:rPr lang="ru-RU" sz="2600" baseline="-25000" dirty="0" err="1" smtClean="0">
                <a:latin typeface="Arial" pitchFamily="34" charset="0"/>
                <a:cs typeface="Arial" pitchFamily="34" charset="0"/>
              </a:rPr>
              <a:t>тек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,4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xR</a:t>
            </a:r>
            <a:r>
              <a:rPr lang="ru-RU" sz="2600" baseline="-25000" dirty="0" err="1" smtClean="0">
                <a:latin typeface="Arial" pitchFamily="34" charset="0"/>
                <a:cs typeface="Arial" pitchFamily="34" charset="0"/>
              </a:rPr>
              <a:t>па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600" baseline="-25000" dirty="0" smtClean="0">
                <a:latin typeface="Arial" pitchFamily="34" charset="0"/>
                <a:cs typeface="Arial" pitchFamily="34" charset="0"/>
              </a:rPr>
              <a:t>б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5" name="Прямоугольник 17">
            <a:extLst>
              <a:ext uri="{FF2B5EF4-FFF2-40B4-BE49-F238E27FC236}">
                <a16:creationId xmlns="" xmlns:a16="http://schemas.microsoft.com/office/drawing/2014/main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c="http://schemas.openxmlformats.org/markup-compatibility/2006" val="2567819629"/>
              </p:ext>
            </p:extLst>
          </p:nvPr>
        </p:nvGraphicFramePr>
        <p:xfrm>
          <a:off x="2071606" y="3106423"/>
          <a:ext cx="8128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оценка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 rotWithShape="1">
                      <a:blip r:embed="rId3"/>
                      <a:stretch>
                        <a:fillRect l="-100000" t="-9333" b="-532000"/>
                      </a:stretch>
                    </a:blip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«отлично»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85-100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«хорошо»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75-84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«удовлетворительно»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60-74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«неудовлетворительно»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0-59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«зачтено»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больше или равно 60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73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" y="12178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44536" y="247939"/>
            <a:ext cx="618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Изменения, которые сделаны после НМС от 18.02.2019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="" xmlns:a16="http://schemas.microsoft.com/office/drawing/2014/main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9875" y="996287"/>
            <a:ext cx="11672207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Величина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бонус-рейтинга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обучающегося ограничена 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максимальным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значением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 Максимальное значение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бонус-рейтинга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600" baseline="-25000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университете устанавливается равными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15%.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Если величина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бонус-рейтинга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600" baseline="-25000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оказывается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более максимального значения, то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значение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600" baseline="-25000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приравнивается максимальному значению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соответственно</a:t>
            </a:r>
          </a:p>
          <a:p>
            <a:pPr marL="514350" indent="-514350" algn="ctr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Примеры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показателей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бонус-рейтинга</a:t>
            </a:r>
            <a:endParaRPr lang="ru-RU" sz="2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5" name="Прямоугольник 17">
            <a:extLst>
              <a:ext uri="{FF2B5EF4-FFF2-40B4-BE49-F238E27FC236}">
                <a16:creationId xmlns="" xmlns:a16="http://schemas.microsoft.com/office/drawing/2014/main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c="http://schemas.openxmlformats.org/markup-compatibility/2006" val="2567819629"/>
              </p:ext>
            </p:extLst>
          </p:nvPr>
        </p:nvGraphicFramePr>
        <p:xfrm>
          <a:off x="304796" y="3527277"/>
          <a:ext cx="1176107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69"/>
                <a:gridCol w="4693475"/>
                <a:gridCol w="4778950"/>
                <a:gridCol w="1862982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Показатель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Величина бонуса , %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Примечание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Личное призовое место на олимпиаде, диплом конференции или конкурса (по дисциплине)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  <a:r>
                        <a:rPr lang="ru-RU" sz="2000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— для международного уровня,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  <a:r>
                        <a:rPr lang="ru-RU" sz="2000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— для российского уровня,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  <a:r>
                        <a:rPr lang="ru-RU" sz="2000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— для университетского уровня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Участие в олимпиадах, конкурсах, научно-практических конференциях, публикации по тематике дисциплины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каждое мероприятие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73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" y="12178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44536" y="247939"/>
            <a:ext cx="618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Изменения, которые сделаны после НМС от 18.02.2019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="" xmlns:a16="http://schemas.microsoft.com/office/drawing/2014/main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9875" y="1327373"/>
            <a:ext cx="11672207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ru-RU" sz="2800" dirty="0" smtClean="0"/>
              <a:t>п. 3.5. Допускается </a:t>
            </a:r>
            <a:r>
              <a:rPr lang="ru-RU" sz="2800" dirty="0" smtClean="0"/>
              <a:t>определять рейтинг обучающегося по дисциплине </a:t>
            </a:r>
            <a:r>
              <a:rPr lang="ru-RU" sz="2800" u="sng" dirty="0" smtClean="0"/>
              <a:t>только</a:t>
            </a:r>
            <a:r>
              <a:rPr lang="ru-RU" sz="2800" dirty="0" smtClean="0"/>
              <a:t> </a:t>
            </a:r>
            <a:r>
              <a:rPr lang="ru-RU" sz="2800" u="sng" dirty="0" smtClean="0"/>
              <a:t>по результатам текущего контроля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тек</a:t>
            </a:r>
            <a:r>
              <a:rPr lang="ru-RU" sz="2800" dirty="0" smtClean="0"/>
              <a:t>, </a:t>
            </a:r>
            <a:r>
              <a:rPr lang="ru-RU" sz="2800" dirty="0" smtClean="0"/>
              <a:t>если преподавателем запланировано большое количество контрольных мероприятий в течение семестра, которые в своей совокупности проверяют </a:t>
            </a:r>
            <a:r>
              <a:rPr lang="ru-RU" sz="2800" dirty="0" err="1" smtClean="0"/>
              <a:t>сформированность</a:t>
            </a:r>
            <a:r>
              <a:rPr lang="ru-RU" sz="2800" dirty="0" smtClean="0"/>
              <a:t> всех компетенций Такая схема распространяется на всех обучающихся по данной дисциплине. Для расчета рейтинга обучающегося используется следующая формула</a:t>
            </a:r>
            <a:r>
              <a:rPr lang="ru-RU" sz="2800" dirty="0" smtClean="0"/>
              <a:t>:</a:t>
            </a:r>
          </a:p>
          <a:p>
            <a:pPr marL="514350" indent="-514350" algn="ctr">
              <a:spcBef>
                <a:spcPts val="1200"/>
              </a:spcBef>
              <a:spcAft>
                <a:spcPts val="60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spcBef>
                <a:spcPts val="1200"/>
              </a:spcBef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=R</a:t>
            </a:r>
            <a:r>
              <a:rPr lang="ru-RU" sz="2800" baseline="-25000" dirty="0" err="1" smtClean="0">
                <a:latin typeface="Arial" pitchFamily="34" charset="0"/>
                <a:cs typeface="Arial" pitchFamily="34" charset="0"/>
              </a:rPr>
              <a:t>тек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б</a:t>
            </a:r>
            <a:endParaRPr lang="ru-RU" sz="2800" dirty="0" smtClean="0"/>
          </a:p>
          <a:p>
            <a:pPr marL="514350" indent="-514350" algn="ctr">
              <a:spcBef>
                <a:spcPts val="1200"/>
              </a:spcBef>
              <a:spcAft>
                <a:spcPts val="600"/>
              </a:spcAft>
            </a:pPr>
            <a:endParaRPr lang="ru-RU" sz="2800" dirty="0" smtClean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5" name="Прямоугольник 17">
            <a:extLst>
              <a:ext uri="{FF2B5EF4-FFF2-40B4-BE49-F238E27FC236}">
                <a16:creationId xmlns="" xmlns:a16="http://schemas.microsoft.com/office/drawing/2014/main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3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" y="12178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344536" y="247939"/>
            <a:ext cx="618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Изменения, которые сделаны после НМС от 18.02.2019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="" xmlns:a16="http://schemas.microsoft.com/office/drawing/2014/main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9875" y="854393"/>
            <a:ext cx="1167220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ru-RU" sz="2800" dirty="0" smtClean="0"/>
              <a:t>п. 3.6. Рейтинг </a:t>
            </a:r>
            <a:r>
              <a:rPr lang="ru-RU" sz="2800" dirty="0" smtClean="0"/>
              <a:t>обучающегося по курсовой работе (курсовому проекту)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/>
              <a:t>определяется </a:t>
            </a:r>
            <a:r>
              <a:rPr lang="ru-RU" sz="2800" dirty="0" smtClean="0"/>
              <a:t>по результатам оценивания выполнения всех требований, предъявляемых к данной работе по формуле: </a:t>
            </a:r>
            <a:endParaRPr lang="ru-RU" sz="2800" dirty="0" smtClean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5" name="Прямоугольник 17">
            <a:extLst>
              <a:ext uri="{FF2B5EF4-FFF2-40B4-BE49-F238E27FC236}">
                <a16:creationId xmlns="" xmlns:a16="http://schemas.microsoft.com/office/drawing/2014/main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2371" t="50242" r="22414" b="43291"/>
          <a:stretch>
            <a:fillRect/>
          </a:stretch>
        </p:blipFill>
        <p:spPr bwMode="auto">
          <a:xfrm>
            <a:off x="4209393" y="2159865"/>
            <a:ext cx="3074276" cy="63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16151" y="2677926"/>
            <a:ext cx="11672207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800" dirty="0" smtClean="0"/>
              <a:t>где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800" dirty="0" smtClean="0"/>
              <a:t>балл обучающегося за курсовую работу (курсовой проект</a:t>
            </a:r>
            <a:r>
              <a:rPr lang="ru-RU" sz="2800" dirty="0" smtClean="0"/>
              <a:t>),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_max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800" dirty="0" smtClean="0"/>
              <a:t>максимально возможный балл за курсовую работу (курсовой проект). </a:t>
            </a:r>
            <a:r>
              <a:rPr lang="ru-RU" sz="2800" dirty="0" smtClean="0"/>
              <a:t>Требования к курсовой </a:t>
            </a:r>
            <a:r>
              <a:rPr lang="ru-RU" sz="2800" dirty="0" smtClean="0"/>
              <a:t>работе, </a:t>
            </a:r>
            <a:r>
              <a:rPr lang="ru-RU" sz="2800" dirty="0" smtClean="0"/>
              <a:t>критерии оценивания и порядок начисления баллов разрабатываются </a:t>
            </a:r>
            <a:r>
              <a:rPr lang="ru-RU" sz="2800" u="sng" dirty="0" smtClean="0"/>
              <a:t>преподавателем</a:t>
            </a:r>
            <a:r>
              <a:rPr lang="ru-RU" sz="2800" dirty="0" smtClean="0"/>
              <a:t>, оформляются в РПД и утверждаются в установленном порядке. Перевод рейтинга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 smtClean="0"/>
              <a:t>бучающегося  </a:t>
            </a:r>
            <a:r>
              <a:rPr lang="ru-RU" sz="2800" dirty="0" smtClean="0"/>
              <a:t>по курсовой работе </a:t>
            </a:r>
            <a:r>
              <a:rPr lang="ru-RU" sz="2800" dirty="0" smtClean="0"/>
              <a:t>в </a:t>
            </a:r>
            <a:r>
              <a:rPr lang="ru-RU" sz="2800" dirty="0" smtClean="0"/>
              <a:t>оценку производится по шкале, представленной в </a:t>
            </a:r>
            <a:r>
              <a:rPr lang="ru-RU" sz="2800" dirty="0" smtClean="0"/>
              <a:t>таблице </a:t>
            </a:r>
            <a:r>
              <a:rPr lang="ru-RU" sz="2800" dirty="0" smtClean="0"/>
              <a:t>3, округление дробного значения рейтинга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/>
              <a:t>производится </a:t>
            </a:r>
            <a:r>
              <a:rPr lang="ru-RU" sz="2800" dirty="0" smtClean="0"/>
              <a:t>до ближайшего целого в большую </a:t>
            </a:r>
            <a:r>
              <a:rPr lang="ru-RU" sz="2800" dirty="0" smtClean="0"/>
              <a:t>сторону</a:t>
            </a:r>
            <a:endParaRPr lang="ru-RU" sz="2800" dirty="0" smtClean="0"/>
          </a:p>
          <a:p>
            <a:pPr marL="514350" indent="-514350">
              <a:spcBef>
                <a:spcPts val="1200"/>
              </a:spcBef>
              <a:spcAft>
                <a:spcPts val="600"/>
              </a:spcAft>
            </a:pPr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4573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F8CAE0F-6EA8-4A93-A328-597FF49B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8"/>
            <a:ext cx="12173737" cy="684582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76A9D9C1-827F-4BAA-8AE1-F0B0ABBDB78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849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5E3319A-511A-4D21-80E6-0822F4F46836}"/>
              </a:ext>
            </a:extLst>
          </p:cNvPr>
          <p:cNvSpPr/>
          <p:nvPr/>
        </p:nvSpPr>
        <p:spPr>
          <a:xfrm>
            <a:off x="404497" y="187978"/>
            <a:ext cx="288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процесса</a:t>
            </a:r>
            <a:endParaRPr lang="ru-RU" alt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6D6076EA-F338-489B-B230-E6D4418B9E94}"/>
              </a:ext>
            </a:extLst>
          </p:cNvPr>
          <p:cNvCxnSpPr>
            <a:cxnSpLocks/>
          </p:cNvCxnSpPr>
          <p:nvPr/>
        </p:nvCxnSpPr>
        <p:spPr>
          <a:xfrm>
            <a:off x="3708400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90645A7-66A8-49FE-B6F0-766059E3B6DB}"/>
              </a:ext>
            </a:extLst>
          </p:cNvPr>
          <p:cNvCxnSpPr>
            <a:cxnSpLocks/>
          </p:cNvCxnSpPr>
          <p:nvPr/>
        </p:nvCxnSpPr>
        <p:spPr>
          <a:xfrm>
            <a:off x="7407657" y="6360569"/>
            <a:ext cx="0" cy="3017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20">
            <a:extLst>
              <a:ext uri="{FF2B5EF4-FFF2-40B4-BE49-F238E27FC236}">
                <a16:creationId xmlns="" xmlns:a16="http://schemas.microsoft.com/office/drawing/2014/main" id="{CF5C141D-3369-42E5-B9A6-9DB3A4B7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095" y="6300132"/>
            <a:ext cx="2165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Потапова</a:t>
            </a:r>
            <a:endParaRPr lang="ru-RU" altLang="ru-RU" sz="1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chemeClr val="bg1"/>
                </a:solidFill>
              </a:rPr>
              <a:t>Марина Владимировна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224B-D24B-4EE6-A4FC-4EF856B03083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BEE9268-B4EB-45CF-A6E2-8075D880C5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60" y="2669998"/>
            <a:ext cx="4202883" cy="1048249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6D9D8465-4B98-4F56-BB4D-C892755641CA}"/>
              </a:ext>
            </a:extLst>
          </p:cNvPr>
          <p:cNvSpPr txBox="1">
            <a:spLocks/>
          </p:cNvSpPr>
          <p:nvPr/>
        </p:nvSpPr>
        <p:spPr>
          <a:xfrm>
            <a:off x="405803" y="3967313"/>
            <a:ext cx="3640822" cy="85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Автоматическое оценивание в Электронном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ЮУрГУ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35025B-7C96-46CA-8702-C92B63F6A7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2843" y="822074"/>
            <a:ext cx="3884755" cy="1800145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DC0DBF4E-BEC6-4498-B07F-C5AB0EAA38C3}"/>
              </a:ext>
            </a:extLst>
          </p:cNvPr>
          <p:cNvSpPr txBox="1">
            <a:spLocks/>
          </p:cNvSpPr>
          <p:nvPr/>
        </p:nvSpPr>
        <p:spPr>
          <a:xfrm>
            <a:off x="4572414" y="2787546"/>
            <a:ext cx="3437913" cy="764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Ручное оценивание работы в Электронном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ЮУрГУ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 descr="Контрольный список">
            <a:extLst>
              <a:ext uri="{FF2B5EF4-FFF2-40B4-BE49-F238E27FC236}">
                <a16:creationId xmlns="" xmlns:a16="http://schemas.microsoft.com/office/drawing/2014/main" id="{15395197-6AFE-4411-9DC6-144011CD45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3012" y="4710909"/>
            <a:ext cx="1228628" cy="1228628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D0EA7D84-12F3-4788-9FB9-664B67CC47DF}"/>
              </a:ext>
            </a:extLst>
          </p:cNvPr>
          <p:cNvSpPr txBox="1">
            <a:spLocks/>
          </p:cNvSpPr>
          <p:nvPr/>
        </p:nvSpPr>
        <p:spPr>
          <a:xfrm>
            <a:off x="8442382" y="2710963"/>
            <a:ext cx="3266211" cy="168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Ввод оценок по работам, не внесенным в Электронный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ЮУрГУ</a:t>
            </a:r>
            <a:r>
              <a:rPr lang="ru-RU" sz="24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</a:t>
            </a:r>
            <a:endParaRPr lang="ru-RU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337B628D-BBE7-4A0C-B137-A5BB1B024838}"/>
              </a:ext>
            </a:extLst>
          </p:cNvPr>
          <p:cNvSpPr txBox="1">
            <a:spLocks/>
          </p:cNvSpPr>
          <p:nvPr/>
        </p:nvSpPr>
        <p:spPr>
          <a:xfrm>
            <a:off x="138955" y="5819002"/>
            <a:ext cx="12116743" cy="396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обучения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рейтинг)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личном кабинете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студента, кураторам и т.д.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4E26D150-E488-4895-A3C9-020723D7CFDC}"/>
              </a:ext>
            </a:extLst>
          </p:cNvPr>
          <p:cNvSpPr txBox="1">
            <a:spLocks/>
          </p:cNvSpPr>
          <p:nvPr/>
        </p:nvSpPr>
        <p:spPr>
          <a:xfrm>
            <a:off x="9995318" y="4602127"/>
            <a:ext cx="1990105" cy="290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*Если курс 100% создан в  Электронном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ЮУрГУ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ввод оценок не требуется</a:t>
            </a:r>
          </a:p>
        </p:txBody>
      </p:sp>
      <p:sp>
        <p:nvSpPr>
          <p:cNvPr id="23" name="Стрелка: вправо 19">
            <a:extLst>
              <a:ext uri="{FF2B5EF4-FFF2-40B4-BE49-F238E27FC236}">
                <a16:creationId xmlns="" xmlns:a16="http://schemas.microsoft.com/office/drawing/2014/main" id="{F85E61D6-EA11-471F-963B-B5AA3BF3C69D}"/>
              </a:ext>
            </a:extLst>
          </p:cNvPr>
          <p:cNvSpPr/>
          <p:nvPr/>
        </p:nvSpPr>
        <p:spPr>
          <a:xfrm rot="2415629">
            <a:off x="4211239" y="3932253"/>
            <a:ext cx="989901" cy="864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0">
            <a:extLst>
              <a:ext uri="{FF2B5EF4-FFF2-40B4-BE49-F238E27FC236}">
                <a16:creationId xmlns="" xmlns:a16="http://schemas.microsoft.com/office/drawing/2014/main" id="{28C47943-A282-45AD-9093-6EDC84A04194}"/>
              </a:ext>
            </a:extLst>
          </p:cNvPr>
          <p:cNvSpPr/>
          <p:nvPr/>
        </p:nvSpPr>
        <p:spPr>
          <a:xfrm rot="8313055">
            <a:off x="7193573" y="4004913"/>
            <a:ext cx="989901" cy="864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1">
            <a:extLst>
              <a:ext uri="{FF2B5EF4-FFF2-40B4-BE49-F238E27FC236}">
                <a16:creationId xmlns="" xmlns:a16="http://schemas.microsoft.com/office/drawing/2014/main" id="{E0718A9B-8FDC-49B6-9270-ADBF40656A15}"/>
              </a:ext>
            </a:extLst>
          </p:cNvPr>
          <p:cNvSpPr/>
          <p:nvPr/>
        </p:nvSpPr>
        <p:spPr>
          <a:xfrm rot="5400000">
            <a:off x="5638677" y="3539938"/>
            <a:ext cx="989901" cy="864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17">
            <a:extLst>
              <a:ext uri="{FF2B5EF4-FFF2-40B4-BE49-F238E27FC236}">
                <a16:creationId xmlns="" xmlns:a16="http://schemas.microsoft.com/office/drawing/2014/main" id="{9269A2EC-A50A-432A-9DDF-CE32C35F7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894" y="6300132"/>
            <a:ext cx="4025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chemeClr val="bg1"/>
                </a:solidFill>
              </a:rPr>
              <a:t>О </a:t>
            </a:r>
            <a:r>
              <a:rPr lang="ru-RU" sz="1200" dirty="0" smtClean="0">
                <a:solidFill>
                  <a:schemeClr val="bg1"/>
                </a:solidFill>
              </a:rPr>
              <a:t>БРС оценивания </a:t>
            </a:r>
            <a:r>
              <a:rPr lang="ru-RU" sz="1200" dirty="0">
                <a:solidFill>
                  <a:schemeClr val="bg1"/>
                </a:solidFill>
              </a:rPr>
              <a:t>результатов </a:t>
            </a:r>
            <a:r>
              <a:rPr lang="ru-RU" sz="1200" dirty="0" smtClean="0">
                <a:solidFill>
                  <a:schemeClr val="bg1"/>
                </a:solidFill>
              </a:rPr>
              <a:t>учебной деятельности обучающихся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7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924</Words>
  <Application>Microsoft Office PowerPoint</Application>
  <PresentationFormat>Произвольный</PresentationFormat>
  <Paragraphs>123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potapovamv</cp:lastModifiedBy>
  <cp:revision>96</cp:revision>
  <dcterms:created xsi:type="dcterms:W3CDTF">2018-09-07T11:09:03Z</dcterms:created>
  <dcterms:modified xsi:type="dcterms:W3CDTF">2019-04-08T04:44:41Z</dcterms:modified>
</cp:coreProperties>
</file>